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59" r:id="rId4"/>
    <p:sldId id="260" r:id="rId5"/>
    <p:sldId id="261" r:id="rId6"/>
    <p:sldId id="262" r:id="rId7"/>
    <p:sldId id="265" r:id="rId8"/>
    <p:sldId id="266" r:id="rId9"/>
    <p:sldId id="267" r:id="rId10"/>
    <p:sldId id="268" r:id="rId11"/>
    <p:sldId id="269" r:id="rId12"/>
    <p:sldId id="270" r:id="rId13"/>
    <p:sldId id="271" r:id="rId14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A6E4E1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588" autoAdjust="0"/>
    <p:restoredTop sz="94671" autoAdjust="0"/>
  </p:normalViewPr>
  <p:slideViewPr>
    <p:cSldViewPr>
      <p:cViewPr>
        <p:scale>
          <a:sx n="70" d="100"/>
          <a:sy n="70" d="100"/>
        </p:scale>
        <p:origin x="-516" y="4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8C7608-9A84-4056-867C-4CECD8407205}" type="datetimeFigureOut">
              <a:rPr lang="it-IT" smtClean="0"/>
              <a:pPr/>
              <a:t>03/06/2016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0AB59E-4FCE-4E50-A20F-007739D2C820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25595824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0AB59E-4FCE-4E50-A20F-007739D2C820}" type="slidenum">
              <a:rPr lang="it-IT" smtClean="0"/>
              <a:pPr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33405447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D4DB2-D9C4-47AB-B53E-D86F9F260771}" type="datetimeFigureOut">
              <a:rPr lang="it-IT" smtClean="0"/>
              <a:pPr/>
              <a:t>03/06/2016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5FD39-FDAE-4142-93D6-44CC6FFFFE86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20485069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D4DB2-D9C4-47AB-B53E-D86F9F260771}" type="datetimeFigureOut">
              <a:rPr lang="it-IT" smtClean="0"/>
              <a:pPr/>
              <a:t>03/06/2016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5FD39-FDAE-4142-93D6-44CC6FFFFE86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6344457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D4DB2-D9C4-47AB-B53E-D86F9F260771}" type="datetimeFigureOut">
              <a:rPr lang="it-IT" smtClean="0"/>
              <a:pPr/>
              <a:t>03/06/2016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5FD39-FDAE-4142-93D6-44CC6FFFFE86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666887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D4DB2-D9C4-47AB-B53E-D86F9F260771}" type="datetimeFigureOut">
              <a:rPr lang="it-IT" smtClean="0"/>
              <a:pPr/>
              <a:t>03/06/2016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5FD39-FDAE-4142-93D6-44CC6FFFFE86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6899752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D4DB2-D9C4-47AB-B53E-D86F9F260771}" type="datetimeFigureOut">
              <a:rPr lang="it-IT" smtClean="0"/>
              <a:pPr/>
              <a:t>03/06/2016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5FD39-FDAE-4142-93D6-44CC6FFFFE86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21300480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D4DB2-D9C4-47AB-B53E-D86F9F260771}" type="datetimeFigureOut">
              <a:rPr lang="it-IT" smtClean="0"/>
              <a:pPr/>
              <a:t>03/06/2016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5FD39-FDAE-4142-93D6-44CC6FFFFE86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3278713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D4DB2-D9C4-47AB-B53E-D86F9F260771}" type="datetimeFigureOut">
              <a:rPr lang="it-IT" smtClean="0"/>
              <a:pPr/>
              <a:t>03/06/2016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5FD39-FDAE-4142-93D6-44CC6FFFFE86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23865592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D4DB2-D9C4-47AB-B53E-D86F9F260771}" type="datetimeFigureOut">
              <a:rPr lang="it-IT" smtClean="0"/>
              <a:pPr/>
              <a:t>03/06/2016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5FD39-FDAE-4142-93D6-44CC6FFFFE86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24262803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D4DB2-D9C4-47AB-B53E-D86F9F260771}" type="datetimeFigureOut">
              <a:rPr lang="it-IT" smtClean="0"/>
              <a:pPr/>
              <a:t>03/06/2016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5FD39-FDAE-4142-93D6-44CC6FFFFE86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422403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D4DB2-D9C4-47AB-B53E-D86F9F260771}" type="datetimeFigureOut">
              <a:rPr lang="it-IT" smtClean="0"/>
              <a:pPr/>
              <a:t>03/06/2016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5FD39-FDAE-4142-93D6-44CC6FFFFE86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7486879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D4DB2-D9C4-47AB-B53E-D86F9F260771}" type="datetimeFigureOut">
              <a:rPr lang="it-IT" smtClean="0"/>
              <a:pPr/>
              <a:t>03/06/2016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5FD39-FDAE-4142-93D6-44CC6FFFFE86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690101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2000" t="-26000" b="-3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6D4DB2-D9C4-47AB-B53E-D86F9F260771}" type="datetimeFigureOut">
              <a:rPr lang="it-IT" smtClean="0"/>
              <a:pPr/>
              <a:t>03/06/2016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45FD39-FDAE-4142-93D6-44CC6FFFFE86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8103211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827584" y="3501008"/>
            <a:ext cx="7772400" cy="1470025"/>
          </a:xfrm>
        </p:spPr>
        <p:txBody>
          <a:bodyPr/>
          <a:lstStyle/>
          <a:p>
            <a:r>
              <a:rPr lang="it-IT" dirty="0" smtClean="0">
                <a:solidFill>
                  <a:srgbClr val="00B0F0"/>
                </a:solidFill>
              </a:rPr>
              <a:t>LEONARDO</a:t>
            </a:r>
            <a:r>
              <a:rPr lang="it-IT" dirty="0" smtClean="0">
                <a:solidFill>
                  <a:srgbClr val="FF0000"/>
                </a:solidFill>
              </a:rPr>
              <a:t> </a:t>
            </a:r>
            <a:r>
              <a:rPr lang="it-IT" dirty="0" smtClean="0">
                <a:solidFill>
                  <a:srgbClr val="00B0F0"/>
                </a:solidFill>
              </a:rPr>
              <a:t>FIBONACCI</a:t>
            </a:r>
            <a:endParaRPr lang="it-IT" dirty="0">
              <a:solidFill>
                <a:srgbClr val="00B0F0"/>
              </a:solidFill>
            </a:endParaRP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475656" y="4941168"/>
            <a:ext cx="6400800" cy="1296144"/>
          </a:xfrm>
        </p:spPr>
        <p:txBody>
          <a:bodyPr>
            <a:normAutofit/>
          </a:bodyPr>
          <a:lstStyle/>
          <a:p>
            <a:r>
              <a:rPr lang="it-IT" dirty="0" smtClean="0">
                <a:solidFill>
                  <a:srgbClr val="00B0F0"/>
                </a:solidFill>
              </a:rPr>
              <a:t>1175-1235</a:t>
            </a:r>
            <a:endParaRPr lang="it-IT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795680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904656"/>
          </a:xfrm>
        </p:spPr>
        <p:txBody>
          <a:bodyPr/>
          <a:lstStyle/>
          <a:p>
            <a:r>
              <a:rPr lang="it-IT" dirty="0" smtClean="0"/>
              <a:t>Il </a:t>
            </a:r>
            <a:r>
              <a:rPr lang="it-IT" dirty="0" err="1" smtClean="0"/>
              <a:t>Pantenone</a:t>
            </a:r>
            <a:r>
              <a:rPr lang="it-IT" dirty="0" smtClean="0"/>
              <a:t> è un antico tempio greco costruito sulla cima di un colle che domina la città di Atene. </a:t>
            </a:r>
          </a:p>
          <a:p>
            <a:r>
              <a:rPr lang="it-IT" dirty="0" smtClean="0"/>
              <a:t>Questo tempio è stato costruito per venerare la dea Atena, protettrice della città, fu costruito attorno 440/430 a.C.</a:t>
            </a:r>
          </a:p>
          <a:p>
            <a:r>
              <a:rPr lang="it-IT" dirty="0" smtClean="0"/>
              <a:t>La sua pianta mostra che il tempio fu costruito su un rettangolo di radice quadrata di 5, ossia che la lunghezza è radice di 5 volte la larghezza.</a:t>
            </a:r>
          </a:p>
          <a:p>
            <a:pPr marL="0" indent="0">
              <a:buNone/>
            </a:pPr>
            <a:endParaRPr lang="it-IT" dirty="0" smtClean="0"/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xmlns="" val="19644070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>
                <a:solidFill>
                  <a:srgbClr val="FF0000"/>
                </a:solidFill>
              </a:rPr>
              <a:t>LA GRANDE PIRAMIDE </a:t>
            </a:r>
            <a:endParaRPr lang="it-IT" dirty="0">
              <a:solidFill>
                <a:srgbClr val="FF0000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it-IT" dirty="0"/>
              <a:t> </a:t>
            </a:r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59632" y="1484784"/>
            <a:ext cx="3600400" cy="2660129"/>
          </a:xfrm>
          <a:prstGeom prst="rect">
            <a:avLst/>
          </a:prstGeom>
        </p:spPr>
      </p:pic>
      <p:pic>
        <p:nvPicPr>
          <p:cNvPr id="5" name="Immagin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71875" y="1509950"/>
            <a:ext cx="3096344" cy="25637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2604618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6264696"/>
          </a:xfrm>
        </p:spPr>
        <p:txBody>
          <a:bodyPr/>
          <a:lstStyle/>
          <a:p>
            <a:r>
              <a:rPr lang="it-IT" dirty="0" smtClean="0"/>
              <a:t>Il caso largamente più dibattuto riguardante l’Egitto è però la presenza della sezione aurea, e non solo, nella Piramide di Cheope nella piana di Giza e unica delle sette meraviglie ad essere giunta fino a noi intatta;</a:t>
            </a:r>
          </a:p>
          <a:p>
            <a:r>
              <a:rPr lang="it-IT" dirty="0" smtClean="0"/>
              <a:t>la Grande piramide fu costruita nel 1859, e suffragata a ruota dallo studioso, astronomo e </a:t>
            </a:r>
            <a:r>
              <a:rPr lang="it-IT" dirty="0" err="1" smtClean="0"/>
              <a:t>piramidologo</a:t>
            </a:r>
            <a:r>
              <a:rPr lang="it-IT" dirty="0" smtClean="0"/>
              <a:t>, Charles Piazzi </a:t>
            </a:r>
            <a:r>
              <a:rPr lang="it-IT" dirty="0" err="1" smtClean="0"/>
              <a:t>Smyth</a:t>
            </a:r>
            <a:r>
              <a:rPr lang="it-IT" dirty="0" smtClean="0"/>
              <a:t>. 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xmlns="" val="17522898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egnaposto contenuto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411760" y="332656"/>
            <a:ext cx="4032448" cy="4308078"/>
          </a:xfrm>
        </p:spPr>
      </p:pic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539552" y="4725144"/>
            <a:ext cx="7920880" cy="1728192"/>
          </a:xfrm>
        </p:spPr>
        <p:txBody>
          <a:bodyPr>
            <a:normAutofit/>
          </a:bodyPr>
          <a:lstStyle/>
          <a:p>
            <a:r>
              <a:rPr lang="it-IT" sz="3200" dirty="0">
                <a:solidFill>
                  <a:srgbClr val="FF0000"/>
                </a:solidFill>
              </a:rPr>
              <a:t> </a:t>
            </a:r>
            <a:r>
              <a:rPr lang="it-IT" sz="3200" dirty="0" smtClean="0">
                <a:solidFill>
                  <a:srgbClr val="FF0000"/>
                </a:solidFill>
              </a:rPr>
              <a:t>                                </a:t>
            </a:r>
            <a:r>
              <a:rPr lang="it-IT" sz="7200" dirty="0" smtClean="0">
                <a:solidFill>
                  <a:srgbClr val="FF0000"/>
                </a:solidFill>
              </a:rPr>
              <a:t>FINE</a:t>
            </a:r>
            <a:endParaRPr lang="it-IT" sz="3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648549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>
                <a:solidFill>
                  <a:srgbClr val="FF0000"/>
                </a:solidFill>
              </a:rPr>
              <a:t>BIOGRAFIA</a:t>
            </a:r>
            <a:endParaRPr lang="it-IT" dirty="0">
              <a:solidFill>
                <a:srgbClr val="FF0000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it-IT" dirty="0" smtClean="0"/>
              <a:t>Fibonacci nasce a Pisa nel settembre del 1175, muore nel 1235 circa;</a:t>
            </a:r>
          </a:p>
          <a:p>
            <a:r>
              <a:rPr lang="it-IT" dirty="0" smtClean="0"/>
              <a:t>Lui è considerato uno dei più grandi matematici italiani di tutti i tempi.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it-IT" dirty="0" smtClean="0"/>
              <a:t>L’appellativo ‘’FIBONACCI’’ deriva da </a:t>
            </a:r>
            <a:r>
              <a:rPr lang="it-IT" dirty="0" err="1" smtClean="0"/>
              <a:t>filius</a:t>
            </a:r>
            <a:r>
              <a:rPr lang="it-IT" dirty="0" smtClean="0"/>
              <a:t> (figlio) Bonacci;</a:t>
            </a:r>
          </a:p>
          <a:p>
            <a:r>
              <a:rPr lang="it-IT" dirty="0" smtClean="0"/>
              <a:t>Dal 1228 non si hanno più notizie a parte della nomina conferitagli di ‘’</a:t>
            </a:r>
            <a:r>
              <a:rPr lang="it-IT" dirty="0" err="1" smtClean="0"/>
              <a:t>Discretus</a:t>
            </a:r>
            <a:r>
              <a:rPr lang="it-IT" dirty="0" smtClean="0"/>
              <a:t> et sapiens </a:t>
            </a:r>
            <a:r>
              <a:rPr lang="it-IT" dirty="0" err="1" smtClean="0"/>
              <a:t>magister</a:t>
            </a:r>
            <a:r>
              <a:rPr lang="it-IT" dirty="0" smtClean="0"/>
              <a:t>’’;</a:t>
            </a:r>
          </a:p>
          <a:p>
            <a:r>
              <a:rPr lang="it-IT" dirty="0" smtClean="0"/>
              <a:t>Dopo qualche anno si presume la sua morte a Pisa.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xmlns="" val="34321883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1152128"/>
          </a:xfrm>
        </p:spPr>
        <p:txBody>
          <a:bodyPr>
            <a:normAutofit fontScale="90000"/>
          </a:bodyPr>
          <a:lstStyle/>
          <a:p>
            <a:r>
              <a:rPr lang="it-IT" dirty="0" smtClean="0">
                <a:solidFill>
                  <a:srgbClr val="FF0000"/>
                </a:solidFill>
              </a:rPr>
              <a:t>Opere</a:t>
            </a:r>
            <a:br>
              <a:rPr lang="it-IT" dirty="0" smtClean="0">
                <a:solidFill>
                  <a:srgbClr val="FF0000"/>
                </a:solidFill>
              </a:rPr>
            </a:br>
            <a:r>
              <a:rPr lang="it-IT" sz="2800" dirty="0" smtClean="0">
                <a:solidFill>
                  <a:srgbClr val="FF0000"/>
                </a:solidFill>
              </a:rPr>
              <a:t>i numeri di </a:t>
            </a:r>
            <a:r>
              <a:rPr lang="it-IT" sz="2800" dirty="0">
                <a:solidFill>
                  <a:srgbClr val="FF0000"/>
                </a:solidFill>
              </a:rPr>
              <a:t>F</a:t>
            </a:r>
            <a:r>
              <a:rPr lang="it-IT" sz="2800" dirty="0" smtClean="0">
                <a:solidFill>
                  <a:srgbClr val="FF0000"/>
                </a:solidFill>
              </a:rPr>
              <a:t>ibonacci</a:t>
            </a:r>
            <a:endParaRPr lang="it-IT" dirty="0">
              <a:solidFill>
                <a:srgbClr val="FF0000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425355"/>
          </a:xfrm>
        </p:spPr>
        <p:txBody>
          <a:bodyPr/>
          <a:lstStyle/>
          <a:p>
            <a:r>
              <a:rPr lang="it-IT" dirty="0" smtClean="0"/>
              <a:t>Fibonacci è noto per la sequenza di numeri da lui individuata e conosciuta come ‘’successione di Fibonacci’’ ;</a:t>
            </a:r>
          </a:p>
          <a:p>
            <a:r>
              <a:rPr lang="it-IT" dirty="0" smtClean="0"/>
              <a:t>In questa teoria ogni termine è la somma dei due che lo precedono</a:t>
            </a:r>
          </a:p>
          <a:p>
            <a:pPr marL="0" indent="0">
              <a:buNone/>
            </a:pPr>
            <a:r>
              <a:rPr lang="it-IT" dirty="0" smtClean="0"/>
              <a:t>     (-1,1,2,3,5,8,13,21,34,55,89…)</a:t>
            </a:r>
          </a:p>
          <a:p>
            <a:pPr marL="0" indent="0">
              <a:buNone/>
            </a:pPr>
            <a:endParaRPr lang="it-IT" dirty="0" smtClean="0"/>
          </a:p>
        </p:txBody>
      </p:sp>
    </p:spTree>
    <p:extLst>
      <p:ext uri="{BB962C8B-B14F-4D97-AF65-F5344CB8AC3E}">
        <p14:creationId xmlns:p14="http://schemas.microsoft.com/office/powerpoint/2010/main" xmlns="" val="13661858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3200" dirty="0" smtClean="0">
                <a:solidFill>
                  <a:srgbClr val="FF0000"/>
                </a:solidFill>
              </a:rPr>
              <a:t>L’introduzione dei numeri arabi in </a:t>
            </a:r>
            <a:br>
              <a:rPr lang="it-IT" sz="3200" dirty="0" smtClean="0">
                <a:solidFill>
                  <a:srgbClr val="FF0000"/>
                </a:solidFill>
              </a:rPr>
            </a:br>
            <a:r>
              <a:rPr lang="it-IT" sz="3200" dirty="0">
                <a:solidFill>
                  <a:srgbClr val="FF0000"/>
                </a:solidFill>
              </a:rPr>
              <a:t>E</a:t>
            </a:r>
            <a:r>
              <a:rPr lang="it-IT" sz="3200" dirty="0" smtClean="0">
                <a:solidFill>
                  <a:srgbClr val="FF0000"/>
                </a:solidFill>
              </a:rPr>
              <a:t>uropa </a:t>
            </a:r>
            <a:endParaRPr lang="it-IT" sz="3200" dirty="0">
              <a:solidFill>
                <a:srgbClr val="FF0000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Nel 1202 pubblicò il Liber </a:t>
            </a:r>
            <a:r>
              <a:rPr lang="it-IT" dirty="0" err="1" smtClean="0"/>
              <a:t>abbaci</a:t>
            </a:r>
            <a:r>
              <a:rPr lang="it-IT" dirty="0" smtClean="0"/>
              <a:t>  , opera divisa in 15 capitoli con la quale introdusse per la prima volta in </a:t>
            </a:r>
            <a:r>
              <a:rPr lang="it-IT" dirty="0"/>
              <a:t>E</a:t>
            </a:r>
            <a:r>
              <a:rPr lang="it-IT" dirty="0" smtClean="0"/>
              <a:t>uropa le 9 cifre , da lui definite Indiane, e il segno zero </a:t>
            </a:r>
            <a:r>
              <a:rPr lang="it-IT" dirty="0" err="1" smtClean="0"/>
              <a:t>chimato</a:t>
            </a:r>
            <a:r>
              <a:rPr lang="it-IT" dirty="0" smtClean="0"/>
              <a:t> in latino </a:t>
            </a:r>
            <a:r>
              <a:rPr lang="it-IT" dirty="0" err="1" smtClean="0"/>
              <a:t>zephirus</a:t>
            </a:r>
            <a:r>
              <a:rPr lang="it-IT" dirty="0" smtClean="0"/>
              <a:t>;</a:t>
            </a:r>
          </a:p>
          <a:p>
            <a:r>
              <a:rPr lang="it-IT" dirty="0" smtClean="0"/>
              <a:t>Nell’opera presentava criteri di divisibilità , regole di calcolo , di radicali quadratici ed altro;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xmlns="" val="4761867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6120680"/>
          </a:xfrm>
        </p:spPr>
        <p:txBody>
          <a:bodyPr/>
          <a:lstStyle/>
          <a:p>
            <a:r>
              <a:rPr lang="it-IT" dirty="0" smtClean="0"/>
              <a:t>Andata persa la prima edizione , la seconda edizione del 1228 si è conservata ed è stata ripristinata nel 1857 a Roma;</a:t>
            </a:r>
            <a:endParaRPr lang="it-IT" dirty="0"/>
          </a:p>
          <a:p>
            <a:r>
              <a:rPr lang="it-IT" dirty="0" smtClean="0"/>
              <a:t>Nel libro sono anche compresi quesiti matematici che gli furono posti, con la loro soluzione;</a:t>
            </a:r>
          </a:p>
          <a:p>
            <a:r>
              <a:rPr lang="it-IT" dirty="0" smtClean="0"/>
              <a:t>Uno dei capitoli parla di aritmetica commerciale , ragioneria , problemi di cambi ecc.</a:t>
            </a:r>
          </a:p>
        </p:txBody>
      </p:sp>
    </p:spTree>
    <p:extLst>
      <p:ext uri="{BB962C8B-B14F-4D97-AF65-F5344CB8AC3E}">
        <p14:creationId xmlns:p14="http://schemas.microsoft.com/office/powerpoint/2010/main" xmlns="" val="10611935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>
                <a:solidFill>
                  <a:srgbClr val="FF0000"/>
                </a:solidFill>
              </a:rPr>
              <a:t>Bibliografia</a:t>
            </a:r>
            <a:endParaRPr lang="it-IT" dirty="0">
              <a:solidFill>
                <a:srgbClr val="FF0000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it-IT" dirty="0" smtClean="0"/>
              <a:t>Questo testo proviene in parte dalla relativa voce del progetto mille anni di scienza in Italia, opera del museo Galileo.  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xmlns="" val="23567499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>
                <a:solidFill>
                  <a:srgbClr val="FF0000"/>
                </a:solidFill>
              </a:rPr>
              <a:t>ARCHITETTURA DI FIBONACCI</a:t>
            </a:r>
            <a:endParaRPr lang="it-IT" dirty="0">
              <a:solidFill>
                <a:srgbClr val="FF0000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Nell’architettura del XX secolo, una delle più interessanti applicazioni della sezione aurea fu senz’ altro segnata dalla nascita del </a:t>
            </a:r>
            <a:r>
              <a:rPr lang="it-IT" dirty="0" err="1" smtClean="0"/>
              <a:t>Modulor</a:t>
            </a:r>
            <a:r>
              <a:rPr lang="it-IT" dirty="0" smtClean="0"/>
              <a:t>, letteralmente ‘’modulo d’oro’’ derivato dal nome francese;</a:t>
            </a:r>
          </a:p>
          <a:p>
            <a:r>
              <a:rPr lang="it-IT" dirty="0" smtClean="0"/>
              <a:t>Questa applicazione fu utilizzata dallo Svizzero Le </a:t>
            </a:r>
            <a:r>
              <a:rPr lang="it-IT" dirty="0" err="1" smtClean="0"/>
              <a:t>Corbusier</a:t>
            </a:r>
            <a:r>
              <a:rPr lang="it-IT" dirty="0" smtClean="0"/>
              <a:t> per creare un sistema di vita ideale.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xmlns="" val="32804879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6120680"/>
          </a:xfrm>
        </p:spPr>
        <p:txBody>
          <a:bodyPr/>
          <a:lstStyle/>
          <a:p>
            <a:r>
              <a:rPr lang="it-IT" dirty="0" smtClean="0"/>
              <a:t>Lo stesso Le </a:t>
            </a:r>
            <a:r>
              <a:rPr lang="it-IT" dirty="0" err="1" smtClean="0"/>
              <a:t>Corbusier</a:t>
            </a:r>
            <a:r>
              <a:rPr lang="it-IT" dirty="0" smtClean="0"/>
              <a:t> utilizzò gli schemi del </a:t>
            </a:r>
            <a:r>
              <a:rPr lang="it-IT" dirty="0" err="1" smtClean="0"/>
              <a:t>Modulor</a:t>
            </a:r>
            <a:r>
              <a:rPr lang="it-IT" dirty="0" smtClean="0"/>
              <a:t> in diversi suoi </a:t>
            </a:r>
            <a:r>
              <a:rPr lang="it-IT" dirty="0" err="1" smtClean="0"/>
              <a:t>progetti,come</a:t>
            </a:r>
            <a:r>
              <a:rPr lang="it-IT" dirty="0" smtClean="0"/>
              <a:t> nella costruzione di alcune strutture governative nella città di Chandigarh  in India;</a:t>
            </a:r>
          </a:p>
          <a:p>
            <a:r>
              <a:rPr lang="it-IT" dirty="0" smtClean="0"/>
              <a:t>In Italia Giuseppe Terragni l’ha usata nella </a:t>
            </a:r>
            <a:r>
              <a:rPr lang="it-IT" dirty="0" err="1" smtClean="0"/>
              <a:t>proggettazione</a:t>
            </a:r>
            <a:r>
              <a:rPr lang="it-IT" dirty="0" smtClean="0"/>
              <a:t> di alcuni edifici razionalisti;</a:t>
            </a:r>
          </a:p>
          <a:p>
            <a:r>
              <a:rPr lang="it-IT" dirty="0" smtClean="0"/>
              <a:t>La sequenza di Fibonacci è </a:t>
            </a:r>
            <a:r>
              <a:rPr lang="it-IT" dirty="0" err="1" smtClean="0"/>
              <a:t>unasequenza</a:t>
            </a:r>
            <a:r>
              <a:rPr lang="it-IT" dirty="0" smtClean="0"/>
              <a:t> di numeri, ciascuno di cui è la somma dei due numeri precedenti, i seguenti numeri possono descrivere dei rettangoli.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xmlns="" val="9258721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>
                <a:solidFill>
                  <a:srgbClr val="FF0000"/>
                </a:solidFill>
              </a:rPr>
              <a:t>PANTENONE DI ATENE</a:t>
            </a:r>
            <a:endParaRPr lang="it-IT" dirty="0">
              <a:solidFill>
                <a:srgbClr val="FF0000"/>
              </a:solidFill>
            </a:endParaRPr>
          </a:p>
        </p:txBody>
      </p:sp>
      <p:pic>
        <p:nvPicPr>
          <p:cNvPr id="4" name="Segnaposto contenuto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31640" y="1556792"/>
            <a:ext cx="6264696" cy="4464495"/>
          </a:xfrm>
        </p:spPr>
      </p:pic>
    </p:spTree>
    <p:extLst>
      <p:ext uri="{BB962C8B-B14F-4D97-AF65-F5344CB8AC3E}">
        <p14:creationId xmlns:p14="http://schemas.microsoft.com/office/powerpoint/2010/main" xmlns="" val="10930094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189</TotalTime>
  <Words>514</Words>
  <Application>Microsoft Office PowerPoint</Application>
  <PresentationFormat>Presentazione su schermo (4:3)</PresentationFormat>
  <Paragraphs>36</Paragraphs>
  <Slides>13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13</vt:i4>
      </vt:variant>
    </vt:vector>
  </HeadingPairs>
  <TitlesOfParts>
    <vt:vector size="14" baseType="lpstr">
      <vt:lpstr>Tema di Office</vt:lpstr>
      <vt:lpstr>LEONARDO FIBONACCI</vt:lpstr>
      <vt:lpstr>BIOGRAFIA</vt:lpstr>
      <vt:lpstr>Opere i numeri di Fibonacci</vt:lpstr>
      <vt:lpstr>L’introduzione dei numeri arabi in  Europa </vt:lpstr>
      <vt:lpstr>Diapositiva 5</vt:lpstr>
      <vt:lpstr>Bibliografia</vt:lpstr>
      <vt:lpstr>ARCHITETTURA DI FIBONACCI</vt:lpstr>
      <vt:lpstr>Diapositiva 8</vt:lpstr>
      <vt:lpstr>PANTENONE DI ATENE</vt:lpstr>
      <vt:lpstr>Diapositiva 10</vt:lpstr>
      <vt:lpstr>LA GRANDE PIRAMIDE </vt:lpstr>
      <vt:lpstr>Diapositiva 12</vt:lpstr>
      <vt:lpstr>Diapositiva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LEONARDO FIBONACCI</dc:title>
  <dc:creator>win7</dc:creator>
  <cp:lastModifiedBy>admin</cp:lastModifiedBy>
  <cp:revision>20</cp:revision>
  <dcterms:created xsi:type="dcterms:W3CDTF">2016-05-26T07:22:28Z</dcterms:created>
  <dcterms:modified xsi:type="dcterms:W3CDTF">2016-06-03T08:17:02Z</dcterms:modified>
</cp:coreProperties>
</file>